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2" r:id="rId2"/>
    <p:sldId id="268" r:id="rId3"/>
    <p:sldId id="257" r:id="rId4"/>
    <p:sldId id="264" r:id="rId5"/>
    <p:sldId id="265" r:id="rId6"/>
    <p:sldId id="263" r:id="rId7"/>
    <p:sldId id="266" r:id="rId8"/>
    <p:sldId id="267" r:id="rId9"/>
  </p:sldIdLst>
  <p:sldSz cx="9144000" cy="6858000" type="screen4x3"/>
  <p:notesSz cx="6858000" cy="9874250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4E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1598" y="-62"/>
      </p:cViewPr>
      <p:guideLst>
        <p:guide orient="horz" pos="311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E39D262B-22DC-44AE-A3EA-106AEA5CCAF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CH" altLang="de-DE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000EAEDD-1780-48EE-9B8D-EFBB27CE3C0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CH" altLang="de-DE"/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F97CAEBF-9B01-4D4E-942B-A7D3A8F63A7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CH" altLang="de-DE"/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0BBD9B8F-8B07-4131-814A-0BB090523C1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37895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55A659D-3654-4ED7-BFE8-706EDBD6AB08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6663B6D8-F6C9-4624-84DD-1E5788483F3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B3FC67A3-AC53-4079-87C6-4C1B7490C5F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35DEE328-5938-4D4F-A2E5-917EA53DF61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2025" y="741363"/>
            <a:ext cx="4935538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28299C69-A23E-4ADF-8AB1-9BE286FB7B5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91063"/>
            <a:ext cx="5029200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0405F735-7066-4C54-84B1-7E783981EBC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718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FEDAB63B-1530-400E-99D0-EEC6B3BCE9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80538"/>
            <a:ext cx="29718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36ABB195-DF15-4B2D-A63A-30125B370C51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C1AE3A-6776-459B-BC5E-5D1A1B7A3C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D08D25C-8677-46DB-B90E-74CEBC60B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782485-8190-463C-AF99-766BB19F5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9DEACD-3709-49DE-88DA-86D3D1E52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altLang="de-DE"/>
              <a:t>MV Tösslobby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C76590-B15F-47C8-9358-6C669DE1C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F357C3-1248-49AB-B972-93B96835D208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65496231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82B2A5-5B79-4CE2-B366-A76DBDB3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8E5EBF9-4C23-4DB5-953B-FF1F6B9917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32352-4C23-4CAB-BD07-3E4837781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2D79FA9-5D8A-4EF2-8B51-90E4F0292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altLang="de-DE"/>
              <a:t>MV Tösslobby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2A7E99-DBA5-4EE6-8434-21C623E8B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14A06B-E7F8-4D52-8516-C45D4C955A3C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15838321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30E54CB-166A-43C0-B5AC-CF8F892000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549275"/>
            <a:ext cx="2057400" cy="557688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FED979B-B7B3-40AA-AC38-427C1D8AB0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549275"/>
            <a:ext cx="6019800" cy="557688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660DB9-276D-4230-BAB4-61B571295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DCE821-BCB3-471E-B57A-526FD3899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altLang="de-DE"/>
              <a:t>MV Tösslobby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EA3867-CC21-42E1-B482-CEA1E0D12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86D4E-0F59-4457-9496-183D334E0586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79620712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A87C0D-7D56-4578-B7B4-48B2DECCD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B0441A-26C5-4CF1-B3D7-7C67FAE67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78688D-2430-4191-BDB8-B2B972525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9011FD-36E5-4487-AB1C-2191092D8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altLang="de-DE"/>
              <a:t>MV Tösslobby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EA9A601-885B-4124-932F-D62345F6D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3E8B5-1B2D-4DBA-9555-23DC90A8D360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49667627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B43800-EE1D-4753-BD98-ED1A95EFA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F6107D-37F5-48F6-A0EF-3C451F0FD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D5BE36-7408-4B04-BCE6-300C5FB26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BA69B0-879E-41B4-9314-A17E65C8A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altLang="de-DE"/>
              <a:t>MV Tösslobby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D77BDDD-42F0-4701-9E0B-7A1033723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AF7BD4-8746-4433-A1A9-A50CB3459BBE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14237144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5E2519-A489-40AC-80F8-E43F1D94A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B87964-9ED6-4E04-AC11-D91EDDE6F2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DBA56B1-E470-408D-9425-E76B2FBE75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BCA9F4A-F7D7-4093-BD1F-343BCAA05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ADC97EF-8E87-45CE-8300-263280F26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altLang="de-DE"/>
              <a:t>MV Tösslobby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B58E34-0DC7-433C-9E53-18B1B918B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674F74-FC48-4D67-93BB-E155CE058ACE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85344621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1AA140-A191-409E-BC4A-F60787EDB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BC4655-2202-4419-9274-DCD78B7D4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88282EC-D790-463F-9E4A-23EEC4853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7FB4BC9-6532-4B9B-B085-08F5A37999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082ECC2-BFCD-4305-87A3-A35E7214F9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2594F9B-525B-4798-B70C-40319CB12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1987CFB-F7B0-45F3-9B80-2809C60A9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altLang="de-DE"/>
              <a:t>MV Tösslobby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CC52596-A503-4639-A857-864A8C735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1381AA-504F-49DA-8DA6-FBA1C6AD6EF3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67405165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91BEE1-1665-4AA3-A675-B27E99317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BA65472-BB7C-4D38-9B31-6B94C972F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8B65A8-D7B7-42F1-B086-0F474FBC7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altLang="de-DE"/>
              <a:t>MV Tösslobby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FCDAB88-FB83-49AB-A1C0-891EBB8A7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04BAF-8F64-4E35-8AD6-09D6F6C21912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88491254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DDD7937-33AA-473F-B499-A1573817D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8E96D33-43B8-43B1-8150-0E9199247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altLang="de-DE"/>
              <a:t>MV Tösslobby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158846B-A688-4C9B-BEF4-B6C37DE4B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B17EDD-522E-40AB-962B-6BF92D7EA685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92676988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EF983C-FF0A-4268-BEF7-E64AA57A2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AC2196-0F4B-4F6B-9942-412FEC7AD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80CCBF8-B7A9-473D-AA93-97D2EF397A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894DAC7-BF46-46C5-AC9B-BAA168475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0B7A71B-6732-4F39-ACCA-EE49CF2DD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altLang="de-DE"/>
              <a:t>MV Tösslobby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19E7EDA-6F95-4193-BBC1-3D2A4BC61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E41646-7311-4131-A91C-9864B165B680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17274078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920D51-3B03-4973-ACD0-4CBC97715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FB7CFE9-3C2A-4CCF-BF56-B0A4D8A402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18E08F-3A1A-4422-8F7A-1470375CF6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C2E6FC3-04DF-4D5F-95D9-655B90FB3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14E23E6-383A-4CDB-B124-7259AECD3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altLang="de-DE"/>
              <a:t>MV Tösslobby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B8B5B76-29FE-4196-A1FE-A15F5B0FB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BD2DD7-96B2-47B6-9E55-279FE6AC499A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57259561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55396C7-BCA1-45D6-B92D-B20B5343E1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49275"/>
            <a:ext cx="6275388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7B7FFD3-5582-4C74-8F82-2A7C948E54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/>
              <a:t>Click to edit Master text styles</a:t>
            </a:r>
          </a:p>
          <a:p>
            <a:pPr lvl="1"/>
            <a:r>
              <a:rPr lang="de-CH" altLang="de-DE"/>
              <a:t>Second level</a:t>
            </a:r>
          </a:p>
          <a:p>
            <a:pPr lvl="2"/>
            <a:r>
              <a:rPr lang="de-CH" altLang="de-DE"/>
              <a:t>Third level</a:t>
            </a:r>
          </a:p>
          <a:p>
            <a:pPr lvl="3"/>
            <a:r>
              <a:rPr lang="de-CH" altLang="de-DE"/>
              <a:t>Fourth level</a:t>
            </a:r>
          </a:p>
          <a:p>
            <a:pPr lvl="4"/>
            <a:r>
              <a:rPr lang="de-CH" altLang="de-DE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5B8D43A-C5C2-4895-A676-99B313B1D2A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F3CBA79-8D62-48D0-9D71-F5515E76CDC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de-CH" altLang="de-DE"/>
              <a:t>MV Tösslobby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6BB172B-30CE-4418-B0FF-59FAE68F579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CC3ADBE-1E25-446A-994E-AD7612559148}" type="slidenum">
              <a:rPr lang="de-CH" altLang="de-DE"/>
              <a:pPr/>
              <a:t>‹Nr.›</a:t>
            </a:fld>
            <a:endParaRPr lang="de-CH" altLang="de-DE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8174911B-D1DE-46E8-A029-53A3C032826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68313" y="434975"/>
            <a:ext cx="7199312" cy="168275"/>
          </a:xfrm>
          <a:prstGeom prst="rect">
            <a:avLst/>
          </a:prstGeom>
          <a:solidFill>
            <a:srgbClr val="EF4E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032" name="Text Box 8">
            <a:extLst>
              <a:ext uri="{FF2B5EF4-FFF2-40B4-BE49-F238E27FC236}">
                <a16:creationId xmlns:a16="http://schemas.microsoft.com/office/drawing/2014/main" id="{D88BEEC3-C9CC-40AE-9BDF-7EAA02CEE9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97788" y="269875"/>
            <a:ext cx="1123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F4E3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CH" altLang="de-DE" sz="3600" b="1">
                <a:solidFill>
                  <a:srgbClr val="EF4E33"/>
                </a:solidFill>
                <a:latin typeface="Myriad Web" pitchFamily="34" charset="0"/>
              </a:rPr>
              <a:t>Töss</a:t>
            </a:r>
          </a:p>
        </p:txBody>
      </p:sp>
      <p:sp>
        <p:nvSpPr>
          <p:cNvPr id="1034" name="Text Box 10">
            <a:extLst>
              <a:ext uri="{FF2B5EF4-FFF2-40B4-BE49-F238E27FC236}">
                <a16:creationId xmlns:a16="http://schemas.microsoft.com/office/drawing/2014/main" id="{425C5332-FAF1-4D20-BFB8-C89F5FAC2F4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318375" y="627063"/>
            <a:ext cx="15033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CH" altLang="de-DE" sz="3600" b="1">
                <a:solidFill>
                  <a:schemeClr val="bg2"/>
                </a:solidFill>
                <a:latin typeface="Myriad Web" pitchFamily="34" charset="0"/>
              </a:rPr>
              <a:t>Lobby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Myriad Web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Myriad Web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Myriad Web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Myriad Web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Myriad Web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Myriad Web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Myriad Web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Myriad Web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20000"/>
        </a:spcAft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C8F9312-10BF-472D-82A0-91ADCBEBFED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pPr algn="l"/>
            <a:r>
              <a:rPr lang="de-DE" altLang="de-DE" sz="3600">
                <a:solidFill>
                  <a:srgbClr val="EF4E33"/>
                </a:solidFill>
              </a:rPr>
              <a:t>17. Mitgliederversammlung </a:t>
            </a:r>
            <a:br>
              <a:rPr lang="de-DE" altLang="de-DE" sz="3600">
                <a:solidFill>
                  <a:srgbClr val="EF4E33"/>
                </a:solidFill>
              </a:rPr>
            </a:br>
            <a:r>
              <a:rPr lang="de-DE" altLang="de-DE" sz="3600">
                <a:solidFill>
                  <a:srgbClr val="EF4E33"/>
                </a:solidFill>
              </a:rPr>
              <a:t>der Tösslobby</a:t>
            </a:r>
            <a:endParaRPr lang="de-DE" altLang="de-DE" sz="360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D6DB47A-1444-4395-BF38-7C6F835B74A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38200" y="3886200"/>
            <a:ext cx="6400800" cy="1752600"/>
          </a:xfrm>
        </p:spPr>
        <p:txBody>
          <a:bodyPr/>
          <a:lstStyle/>
          <a:p>
            <a:endParaRPr lang="de-DE" altLang="de-DE" sz="2800"/>
          </a:p>
          <a:p>
            <a:pPr algn="l"/>
            <a:r>
              <a:rPr lang="de-DE" altLang="de-DE" sz="2800"/>
              <a:t>Töss, 3. Juli 2012</a:t>
            </a:r>
          </a:p>
          <a:p>
            <a:pPr algn="l"/>
            <a:endParaRPr lang="de-DE" altLang="de-DE" sz="280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oliennummernplatzhalter 3">
            <a:extLst>
              <a:ext uri="{FF2B5EF4-FFF2-40B4-BE49-F238E27FC236}">
                <a16:creationId xmlns:a16="http://schemas.microsoft.com/office/drawing/2014/main" id="{25988584-0B39-463A-A48A-F41618710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168CD-C49F-414B-895A-02041BA9853B}" type="slidenum">
              <a:rPr lang="de-CH" altLang="de-DE"/>
              <a:pPr/>
              <a:t>2</a:t>
            </a:fld>
            <a:endParaRPr lang="de-CH" altLang="de-DE"/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830D7F63-7061-4040-987F-EF1BEC37AF93}"/>
              </a:ext>
            </a:extLst>
          </p:cNvPr>
          <p:cNvSpPr/>
          <p:nvPr/>
        </p:nvSpPr>
        <p:spPr>
          <a:xfrm>
            <a:off x="-323850" y="3390900"/>
            <a:ext cx="1439863" cy="1131888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CH" sz="2800" b="1" dirty="0"/>
              <a:t>MV</a:t>
            </a:r>
            <a:endParaRPr lang="de-CH" b="1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F0BDF91A-FC9D-4D55-A3AA-2DC890750EE5}"/>
              </a:ext>
            </a:extLst>
          </p:cNvPr>
          <p:cNvSpPr/>
          <p:nvPr/>
        </p:nvSpPr>
        <p:spPr>
          <a:xfrm>
            <a:off x="1476375" y="3402013"/>
            <a:ext cx="1452563" cy="11430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CH" sz="2800" b="1" dirty="0"/>
              <a:t>MV/GV</a:t>
            </a:r>
            <a:endParaRPr lang="de-CH" b="1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3B73265A-40F7-4A48-83E3-F2CCCD4AA902}"/>
              </a:ext>
            </a:extLst>
          </p:cNvPr>
          <p:cNvSpPr/>
          <p:nvPr/>
        </p:nvSpPr>
        <p:spPr>
          <a:xfrm>
            <a:off x="3276600" y="3651250"/>
            <a:ext cx="1422400" cy="1117600"/>
          </a:xfrm>
          <a:prstGeom prst="ellipse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CH" b="1" dirty="0"/>
              <a:t>Stadtrat in </a:t>
            </a:r>
            <a:r>
              <a:rPr lang="de-CH" b="1" dirty="0" err="1"/>
              <a:t>Töss</a:t>
            </a:r>
            <a:endParaRPr lang="de-CH" sz="1200" b="1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1220001D-5E2A-40F4-B5A3-4EA3DD5454FB}"/>
              </a:ext>
            </a:extLst>
          </p:cNvPr>
          <p:cNvSpPr/>
          <p:nvPr/>
        </p:nvSpPr>
        <p:spPr>
          <a:xfrm>
            <a:off x="5076825" y="3482975"/>
            <a:ext cx="1439863" cy="1131888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CH" sz="2800" b="1" dirty="0"/>
              <a:t>MV</a:t>
            </a:r>
            <a:endParaRPr lang="de-CH" b="1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A1C86FAC-2F59-4B8C-A36F-9DF65EBCE387}"/>
              </a:ext>
            </a:extLst>
          </p:cNvPr>
          <p:cNvSpPr/>
          <p:nvPr/>
        </p:nvSpPr>
        <p:spPr>
          <a:xfrm>
            <a:off x="6875463" y="3495675"/>
            <a:ext cx="1454150" cy="114141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CH" sz="2800" b="1" dirty="0"/>
              <a:t>MV/GV</a:t>
            </a:r>
            <a:endParaRPr lang="de-CH" b="1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B51BD83F-5068-4B38-921D-510048649AC0}"/>
              </a:ext>
            </a:extLst>
          </p:cNvPr>
          <p:cNvSpPr/>
          <p:nvPr/>
        </p:nvSpPr>
        <p:spPr>
          <a:xfrm>
            <a:off x="8675688" y="3482975"/>
            <a:ext cx="1441450" cy="1131888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CH" sz="2800" b="1" dirty="0"/>
              <a:t>MV</a:t>
            </a:r>
            <a:endParaRPr lang="de-CH" b="1" dirty="0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6EC74FB1-AF99-4711-AFA2-DBFD3CC1CF8C}"/>
              </a:ext>
            </a:extLst>
          </p:cNvPr>
          <p:cNvSpPr/>
          <p:nvPr/>
        </p:nvSpPr>
        <p:spPr>
          <a:xfrm>
            <a:off x="3276600" y="2589213"/>
            <a:ext cx="1422400" cy="1119187"/>
          </a:xfrm>
          <a:prstGeom prst="ellipse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CH" b="1" dirty="0"/>
              <a:t>Runder</a:t>
            </a:r>
            <a:br>
              <a:rPr lang="de-CH" b="1" dirty="0"/>
            </a:br>
            <a:r>
              <a:rPr lang="de-CH" b="1" dirty="0"/>
              <a:t>Tisch</a:t>
            </a:r>
            <a:endParaRPr lang="de-CH" sz="1200" b="1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5718A362-E8B2-4268-B48E-A58EA9997C38}"/>
              </a:ext>
            </a:extLst>
          </p:cNvPr>
          <p:cNvSpPr/>
          <p:nvPr/>
        </p:nvSpPr>
        <p:spPr>
          <a:xfrm>
            <a:off x="996950" y="5984875"/>
            <a:ext cx="871538" cy="68421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CH" sz="2800" b="1" dirty="0"/>
              <a:t>VS</a:t>
            </a:r>
            <a:endParaRPr lang="de-CH" b="1" dirty="0"/>
          </a:p>
        </p:txBody>
      </p:sp>
      <p:cxnSp>
        <p:nvCxnSpPr>
          <p:cNvPr id="4" name="Gerade Verbindung mit Pfeil 3">
            <a:extLst>
              <a:ext uri="{FF2B5EF4-FFF2-40B4-BE49-F238E27FC236}">
                <a16:creationId xmlns:a16="http://schemas.microsoft.com/office/drawing/2014/main" id="{5F961B62-CCCF-4E1B-B910-327ACC5B90F5}"/>
              </a:ext>
            </a:extLst>
          </p:cNvPr>
          <p:cNvCxnSpPr>
            <a:stCxn id="2" idx="4"/>
            <a:endCxn id="15" idx="1"/>
          </p:cNvCxnSpPr>
          <p:nvPr/>
        </p:nvCxnSpPr>
        <p:spPr>
          <a:xfrm>
            <a:off x="395288" y="4522788"/>
            <a:ext cx="728662" cy="156210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897E2187-C77F-47CC-A9FC-0D5E1EAF3B50}"/>
              </a:ext>
            </a:extLst>
          </p:cNvPr>
          <p:cNvCxnSpPr>
            <a:stCxn id="15" idx="0"/>
            <a:endCxn id="6" idx="3"/>
          </p:cNvCxnSpPr>
          <p:nvPr/>
        </p:nvCxnSpPr>
        <p:spPr>
          <a:xfrm flipV="1">
            <a:off x="1431925" y="4376738"/>
            <a:ext cx="257175" cy="1608137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40" name="Textfeld 30">
            <a:extLst>
              <a:ext uri="{FF2B5EF4-FFF2-40B4-BE49-F238E27FC236}">
                <a16:creationId xmlns:a16="http://schemas.microsoft.com/office/drawing/2014/main" id="{20B9E7CE-49F4-411B-93DC-C1AB984C2794}"/>
              </a:ext>
            </a:extLst>
          </p:cNvPr>
          <p:cNvSpPr txBox="1">
            <a:spLocks noChangeArrowheads="1"/>
          </p:cNvSpPr>
          <p:nvPr/>
        </p:nvSpPr>
        <p:spPr bwMode="auto">
          <a:xfrm rot="3873961">
            <a:off x="281781" y="5053807"/>
            <a:ext cx="12049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CH" altLang="de-DE">
                <a:latin typeface="Calibri" panose="020F0502020204030204" pitchFamily="34" charset="0"/>
              </a:rPr>
              <a:t>Beschlüsse</a:t>
            </a:r>
          </a:p>
        </p:txBody>
      </p:sp>
      <p:sp>
        <p:nvSpPr>
          <p:cNvPr id="48141" name="Textfeld 31">
            <a:extLst>
              <a:ext uri="{FF2B5EF4-FFF2-40B4-BE49-F238E27FC236}">
                <a16:creationId xmlns:a16="http://schemas.microsoft.com/office/drawing/2014/main" id="{E62C7AB3-1C39-46E4-8D9C-EC709E0C5BCB}"/>
              </a:ext>
            </a:extLst>
          </p:cNvPr>
          <p:cNvSpPr txBox="1">
            <a:spLocks noChangeArrowheads="1"/>
          </p:cNvSpPr>
          <p:nvPr/>
        </p:nvSpPr>
        <p:spPr bwMode="auto">
          <a:xfrm rot="-4850475">
            <a:off x="977900" y="5053013"/>
            <a:ext cx="1420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CH" altLang="de-DE">
                <a:latin typeface="Calibri" panose="020F0502020204030204" pitchFamily="34" charset="0"/>
              </a:rPr>
              <a:t>Vorbereitung</a:t>
            </a:r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0D4BC2F8-D790-481A-8A81-DDE6A72C505D}"/>
              </a:ext>
            </a:extLst>
          </p:cNvPr>
          <p:cNvSpPr/>
          <p:nvPr/>
        </p:nvSpPr>
        <p:spPr>
          <a:xfrm>
            <a:off x="2771775" y="4865688"/>
            <a:ext cx="712788" cy="5588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CH" b="1" dirty="0"/>
              <a:t>VS</a:t>
            </a:r>
            <a:endParaRPr lang="de-CH" sz="1200" b="1" dirty="0"/>
          </a:p>
        </p:txBody>
      </p:sp>
      <p:cxnSp>
        <p:nvCxnSpPr>
          <p:cNvPr id="34" name="Gerade Verbindung mit Pfeil 33">
            <a:extLst>
              <a:ext uri="{FF2B5EF4-FFF2-40B4-BE49-F238E27FC236}">
                <a16:creationId xmlns:a16="http://schemas.microsoft.com/office/drawing/2014/main" id="{8F400FBE-9752-4DDA-9F16-24B919CA68D5}"/>
              </a:ext>
            </a:extLst>
          </p:cNvPr>
          <p:cNvCxnSpPr>
            <a:stCxn id="6" idx="4"/>
            <a:endCxn id="33" idx="1"/>
          </p:cNvCxnSpPr>
          <p:nvPr/>
        </p:nvCxnSpPr>
        <p:spPr>
          <a:xfrm>
            <a:off x="2201863" y="4545013"/>
            <a:ext cx="674687" cy="401637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>
            <a:extLst>
              <a:ext uri="{FF2B5EF4-FFF2-40B4-BE49-F238E27FC236}">
                <a16:creationId xmlns:a16="http://schemas.microsoft.com/office/drawing/2014/main" id="{A46180DF-3DCC-45E7-BEE5-5ECF9281920E}"/>
              </a:ext>
            </a:extLst>
          </p:cNvPr>
          <p:cNvCxnSpPr>
            <a:stCxn id="33" idx="0"/>
            <a:endCxn id="7" idx="3"/>
          </p:cNvCxnSpPr>
          <p:nvPr/>
        </p:nvCxnSpPr>
        <p:spPr>
          <a:xfrm flipV="1">
            <a:off x="3128963" y="4605338"/>
            <a:ext cx="355600" cy="26035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Ellipse 50">
            <a:extLst>
              <a:ext uri="{FF2B5EF4-FFF2-40B4-BE49-F238E27FC236}">
                <a16:creationId xmlns:a16="http://schemas.microsoft.com/office/drawing/2014/main" id="{BBC5B0BF-63A9-4137-B256-2563CF4FDD74}"/>
              </a:ext>
            </a:extLst>
          </p:cNvPr>
          <p:cNvSpPr/>
          <p:nvPr/>
        </p:nvSpPr>
        <p:spPr>
          <a:xfrm>
            <a:off x="4719638" y="4881563"/>
            <a:ext cx="712787" cy="56038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CH" b="1" dirty="0"/>
              <a:t>VS</a:t>
            </a:r>
            <a:endParaRPr lang="de-CH" sz="1200" b="1" dirty="0"/>
          </a:p>
        </p:txBody>
      </p:sp>
      <p:cxnSp>
        <p:nvCxnSpPr>
          <p:cNvPr id="52" name="Gerade Verbindung mit Pfeil 51">
            <a:extLst>
              <a:ext uri="{FF2B5EF4-FFF2-40B4-BE49-F238E27FC236}">
                <a16:creationId xmlns:a16="http://schemas.microsoft.com/office/drawing/2014/main" id="{9138C234-10AE-4659-A0D8-408B5D984BC2}"/>
              </a:ext>
            </a:extLst>
          </p:cNvPr>
          <p:cNvCxnSpPr>
            <a:stCxn id="7" idx="4"/>
            <a:endCxn id="51" idx="1"/>
          </p:cNvCxnSpPr>
          <p:nvPr/>
        </p:nvCxnSpPr>
        <p:spPr>
          <a:xfrm>
            <a:off x="3987800" y="4768850"/>
            <a:ext cx="836613" cy="195263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mit Pfeil 52">
            <a:extLst>
              <a:ext uri="{FF2B5EF4-FFF2-40B4-BE49-F238E27FC236}">
                <a16:creationId xmlns:a16="http://schemas.microsoft.com/office/drawing/2014/main" id="{51FA5613-F507-4940-B325-1B638CFEA2E6}"/>
              </a:ext>
            </a:extLst>
          </p:cNvPr>
          <p:cNvCxnSpPr>
            <a:stCxn id="51" idx="0"/>
            <a:endCxn id="8" idx="3"/>
          </p:cNvCxnSpPr>
          <p:nvPr/>
        </p:nvCxnSpPr>
        <p:spPr>
          <a:xfrm flipV="1">
            <a:off x="5076825" y="4449763"/>
            <a:ext cx="209550" cy="43180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Ellipse 53">
            <a:extLst>
              <a:ext uri="{FF2B5EF4-FFF2-40B4-BE49-F238E27FC236}">
                <a16:creationId xmlns:a16="http://schemas.microsoft.com/office/drawing/2014/main" id="{BB97A1A3-6263-41F6-898F-A787DC957B41}"/>
              </a:ext>
            </a:extLst>
          </p:cNvPr>
          <p:cNvSpPr/>
          <p:nvPr/>
        </p:nvSpPr>
        <p:spPr>
          <a:xfrm>
            <a:off x="6516688" y="4865688"/>
            <a:ext cx="711200" cy="5588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CH" b="1" dirty="0"/>
              <a:t>VS</a:t>
            </a:r>
            <a:endParaRPr lang="de-CH" sz="1200" b="1" dirty="0"/>
          </a:p>
        </p:txBody>
      </p:sp>
      <p:cxnSp>
        <p:nvCxnSpPr>
          <p:cNvPr id="55" name="Gerade Verbindung mit Pfeil 54">
            <a:extLst>
              <a:ext uri="{FF2B5EF4-FFF2-40B4-BE49-F238E27FC236}">
                <a16:creationId xmlns:a16="http://schemas.microsoft.com/office/drawing/2014/main" id="{4C88AB60-92B9-45D6-9669-2D8463F18570}"/>
              </a:ext>
            </a:extLst>
          </p:cNvPr>
          <p:cNvCxnSpPr>
            <a:stCxn id="8" idx="4"/>
            <a:endCxn id="54" idx="1"/>
          </p:cNvCxnSpPr>
          <p:nvPr/>
        </p:nvCxnSpPr>
        <p:spPr>
          <a:xfrm>
            <a:off x="5795963" y="4614863"/>
            <a:ext cx="823912" cy="331787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mit Pfeil 55">
            <a:extLst>
              <a:ext uri="{FF2B5EF4-FFF2-40B4-BE49-F238E27FC236}">
                <a16:creationId xmlns:a16="http://schemas.microsoft.com/office/drawing/2014/main" id="{869D5DE9-C076-49DB-A32C-67A0E2904502}"/>
              </a:ext>
            </a:extLst>
          </p:cNvPr>
          <p:cNvCxnSpPr>
            <a:stCxn id="54" idx="0"/>
            <a:endCxn id="9" idx="3"/>
          </p:cNvCxnSpPr>
          <p:nvPr/>
        </p:nvCxnSpPr>
        <p:spPr>
          <a:xfrm flipV="1">
            <a:off x="6872288" y="4470400"/>
            <a:ext cx="217487" cy="395288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Ellipse 56">
            <a:extLst>
              <a:ext uri="{FF2B5EF4-FFF2-40B4-BE49-F238E27FC236}">
                <a16:creationId xmlns:a16="http://schemas.microsoft.com/office/drawing/2014/main" id="{FFCD4FE9-5C37-4255-84D3-552F5F3F2459}"/>
              </a:ext>
            </a:extLst>
          </p:cNvPr>
          <p:cNvSpPr/>
          <p:nvPr/>
        </p:nvSpPr>
        <p:spPr>
          <a:xfrm>
            <a:off x="8278813" y="4865688"/>
            <a:ext cx="712787" cy="5588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CH" b="1" dirty="0"/>
              <a:t>VS</a:t>
            </a:r>
            <a:endParaRPr lang="de-CH" sz="1200" b="1" dirty="0"/>
          </a:p>
        </p:txBody>
      </p:sp>
      <p:cxnSp>
        <p:nvCxnSpPr>
          <p:cNvPr id="58" name="Gerade Verbindung mit Pfeil 57">
            <a:extLst>
              <a:ext uri="{FF2B5EF4-FFF2-40B4-BE49-F238E27FC236}">
                <a16:creationId xmlns:a16="http://schemas.microsoft.com/office/drawing/2014/main" id="{BC6C6F78-ED95-4766-8F18-F0EF8AD80E65}"/>
              </a:ext>
            </a:extLst>
          </p:cNvPr>
          <p:cNvCxnSpPr>
            <a:stCxn id="9" idx="4"/>
            <a:endCxn id="57" idx="1"/>
          </p:cNvCxnSpPr>
          <p:nvPr/>
        </p:nvCxnSpPr>
        <p:spPr>
          <a:xfrm>
            <a:off x="7602538" y="4637088"/>
            <a:ext cx="781050" cy="309562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>
            <a:extLst>
              <a:ext uri="{FF2B5EF4-FFF2-40B4-BE49-F238E27FC236}">
                <a16:creationId xmlns:a16="http://schemas.microsoft.com/office/drawing/2014/main" id="{1A6A6464-E211-42B3-8396-BDBA9334BF9D}"/>
              </a:ext>
            </a:extLst>
          </p:cNvPr>
          <p:cNvCxnSpPr>
            <a:stCxn id="57" idx="0"/>
            <a:endCxn id="13" idx="3"/>
          </p:cNvCxnSpPr>
          <p:nvPr/>
        </p:nvCxnSpPr>
        <p:spPr>
          <a:xfrm flipV="1">
            <a:off x="8634413" y="4449763"/>
            <a:ext cx="252412" cy="415925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hteckige Legende 73">
            <a:extLst>
              <a:ext uri="{FF2B5EF4-FFF2-40B4-BE49-F238E27FC236}">
                <a16:creationId xmlns:a16="http://schemas.microsoft.com/office/drawing/2014/main" id="{74E45ED8-78BA-40DA-B4D0-2A3651D9350C}"/>
              </a:ext>
            </a:extLst>
          </p:cNvPr>
          <p:cNvSpPr/>
          <p:nvPr/>
        </p:nvSpPr>
        <p:spPr>
          <a:xfrm>
            <a:off x="4908550" y="1052513"/>
            <a:ext cx="3935413" cy="1871662"/>
          </a:xfrm>
          <a:prstGeom prst="wedgeRectCallout">
            <a:avLst>
              <a:gd name="adj1" fmla="val -25275"/>
              <a:gd name="adj2" fmla="val 8336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CH" sz="2000" b="1" dirty="0">
                <a:solidFill>
                  <a:schemeClr val="tx1"/>
                </a:solidFill>
              </a:rPr>
              <a:t>Standardisierte Traktandenliste: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CH" sz="2800" dirty="0">
                <a:solidFill>
                  <a:schemeClr val="tx1"/>
                </a:solidFill>
              </a:rPr>
              <a:t>Baustellen </a:t>
            </a:r>
            <a:r>
              <a:rPr lang="de-CH" sz="2800" dirty="0" err="1">
                <a:solidFill>
                  <a:schemeClr val="tx1"/>
                </a:solidFill>
              </a:rPr>
              <a:t>Töss</a:t>
            </a:r>
            <a:endParaRPr lang="de-CH" sz="2800" dirty="0">
              <a:solidFill>
                <a:schemeClr val="tx1"/>
              </a:solidFill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CH" sz="2800" dirty="0">
                <a:solidFill>
                  <a:schemeClr val="tx1"/>
                </a:solidFill>
              </a:rPr>
              <a:t>Mitgliederforum </a:t>
            </a:r>
            <a:r>
              <a:rPr lang="de-CH" sz="2800" dirty="0" err="1">
                <a:solidFill>
                  <a:schemeClr val="tx1"/>
                </a:solidFill>
              </a:rPr>
              <a:t>Töss</a:t>
            </a:r>
            <a:endParaRPr lang="de-CH" sz="2800" dirty="0">
              <a:solidFill>
                <a:schemeClr val="tx1"/>
              </a:solidFill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CH" sz="2800" dirty="0">
                <a:solidFill>
                  <a:schemeClr val="tx1"/>
                </a:solidFill>
              </a:rPr>
              <a:t>Agenda / Varia</a:t>
            </a:r>
          </a:p>
        </p:txBody>
      </p:sp>
      <p:sp>
        <p:nvSpPr>
          <p:cNvPr id="48155" name="Titel 74">
            <a:extLst>
              <a:ext uri="{FF2B5EF4-FFF2-40B4-BE49-F238E27FC236}">
                <a16:creationId xmlns:a16="http://schemas.microsoft.com/office/drawing/2014/main" id="{D2069B1B-171C-4608-8ED9-15E12623E2B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6275388" cy="796925"/>
          </a:xfrm>
        </p:spPr>
        <p:txBody>
          <a:bodyPr/>
          <a:lstStyle/>
          <a:p>
            <a:br>
              <a:rPr lang="de-CH" altLang="de-DE"/>
            </a:br>
            <a:br>
              <a:rPr lang="de-CH" altLang="de-DE"/>
            </a:br>
            <a:r>
              <a:rPr lang="de-CH" altLang="de-DE"/>
              <a:t>Neustrukturierung der Tösslobby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C5ED7F54-FBCF-495B-8865-23507D443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2266-DA1D-4E1C-B98D-7A05001ADA58}" type="slidenum">
              <a:rPr lang="de-CH" altLang="de-DE"/>
              <a:pPr/>
              <a:t>3</a:t>
            </a:fld>
            <a:endParaRPr lang="de-CH" altLang="de-DE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A4DA3D27-B89D-45E1-BBC6-F6F130728C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/>
              <a:t>Aufgaben des Vorstandes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1F11F7F8-9C76-4C2E-81FA-85EAD327BE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600200"/>
            <a:ext cx="8353425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de-CH" altLang="de-DE" sz="1400" b="1"/>
              <a:t>Jahresplanung der Sitzungen, auf toess.ch stellen</a:t>
            </a:r>
            <a:endParaRPr lang="de-DE" altLang="de-DE" sz="1400" b="1"/>
          </a:p>
          <a:p>
            <a:pPr marL="822325" lvl="1">
              <a:lnSpc>
                <a:spcPct val="80000"/>
              </a:lnSpc>
            </a:pPr>
            <a:r>
              <a:rPr lang="de-CH" altLang="de-DE" sz="1200" b="1"/>
              <a:t>Vorbereitung der Sitzungen</a:t>
            </a:r>
          </a:p>
          <a:p>
            <a:pPr marL="822325" lvl="1">
              <a:lnSpc>
                <a:spcPct val="80000"/>
              </a:lnSpc>
            </a:pPr>
            <a:r>
              <a:rPr lang="de-CH" altLang="de-DE" sz="1200" b="1"/>
              <a:t>Verschicken des Reminders mit der standardisierten Traktandenliste 14 Tage vor MV</a:t>
            </a:r>
          </a:p>
          <a:p>
            <a:pPr marL="822325" lvl="1">
              <a:lnSpc>
                <a:spcPct val="80000"/>
              </a:lnSpc>
            </a:pPr>
            <a:r>
              <a:rPr lang="de-CH" altLang="de-DE" sz="1200" b="1"/>
              <a:t>Falls Vorschläge der Mitglieder kommen, diese sichten und zusammenstellen</a:t>
            </a:r>
          </a:p>
          <a:p>
            <a:pPr marL="822325" lvl="1">
              <a:lnSpc>
                <a:spcPct val="80000"/>
              </a:lnSpc>
            </a:pPr>
            <a:r>
              <a:rPr lang="de-CH" altLang="de-DE" sz="1200" b="1"/>
              <a:t>7 Tage vorher Traktandenliste verschicken</a:t>
            </a:r>
          </a:p>
          <a:p>
            <a:pPr marL="822325" lvl="1">
              <a:lnSpc>
                <a:spcPct val="80000"/>
              </a:lnSpc>
            </a:pPr>
            <a:r>
              <a:rPr lang="de-CH" altLang="de-DE" sz="1200" b="1"/>
              <a:t>Protokoll organisieren</a:t>
            </a:r>
            <a:endParaRPr lang="de-DE" altLang="de-DE" sz="1200" b="1"/>
          </a:p>
          <a:p>
            <a:pPr>
              <a:lnSpc>
                <a:spcPct val="80000"/>
              </a:lnSpc>
            </a:pPr>
            <a:r>
              <a:rPr lang="de-CH" altLang="de-DE" sz="1400" b="1"/>
              <a:t>Moderation der Sitzungen</a:t>
            </a:r>
          </a:p>
          <a:p>
            <a:pPr>
              <a:lnSpc>
                <a:spcPct val="80000"/>
              </a:lnSpc>
            </a:pPr>
            <a:r>
              <a:rPr lang="de-CH" altLang="de-DE" sz="1400" b="1"/>
              <a:t>Vereinskasse führen / Mitgliederbeiträge einfordern</a:t>
            </a:r>
          </a:p>
          <a:p>
            <a:pPr>
              <a:lnSpc>
                <a:spcPct val="80000"/>
              </a:lnSpc>
            </a:pPr>
            <a:r>
              <a:rPr lang="de-CH" altLang="de-DE" sz="1400" b="1"/>
              <a:t>Generalversammlung vorbereiten inkl. Jahresrechung und –bericht</a:t>
            </a:r>
          </a:p>
          <a:p>
            <a:pPr>
              <a:lnSpc>
                <a:spcPct val="80000"/>
              </a:lnSpc>
            </a:pPr>
            <a:r>
              <a:rPr lang="de-CH" altLang="de-DE" sz="1400" b="1"/>
              <a:t>Organisieren des Runden Tisches mit der Stadt Winterthur alternierend mit dem Organisieren des Besuches der StadträtInnen in Töss</a:t>
            </a:r>
          </a:p>
          <a:p>
            <a:pPr>
              <a:lnSpc>
                <a:spcPct val="80000"/>
              </a:lnSpc>
            </a:pPr>
            <a:r>
              <a:rPr lang="de-CH" altLang="de-DE" sz="1400" b="1"/>
              <a:t>Organisieren des Runden Tisches Jugend Töss</a:t>
            </a:r>
          </a:p>
          <a:p>
            <a:pPr>
              <a:lnSpc>
                <a:spcPct val="80000"/>
              </a:lnSpc>
            </a:pPr>
            <a:r>
              <a:rPr lang="de-CH" altLang="de-DE" sz="1400" b="1"/>
              <a:t>Im November jeweils Koordination der Daten der Veranstaltungen der Mitglieder auf toess.ch</a:t>
            </a:r>
          </a:p>
          <a:p>
            <a:pPr>
              <a:lnSpc>
                <a:spcPct val="80000"/>
              </a:lnSpc>
            </a:pPr>
            <a:r>
              <a:rPr lang="de-CH" altLang="de-DE" sz="1400" b="1"/>
              <a:t>Er koordiniert die Anliegen der Mitglieder untereinander, arbeite in OKs und anderen Gremien mit. </a:t>
            </a:r>
          </a:p>
          <a:p>
            <a:pPr>
              <a:lnSpc>
                <a:spcPct val="80000"/>
              </a:lnSpc>
            </a:pPr>
            <a:r>
              <a:rPr lang="de-CH" altLang="de-DE" sz="1400" b="1"/>
              <a:t>Blick aufs Ganze, der Vorstand ist darum besorgt, dass der Blick auf Gesamttöss nicht vergessen geht. Dieser Blick geht sonst verloren. </a:t>
            </a:r>
          </a:p>
          <a:p>
            <a:pPr>
              <a:lnSpc>
                <a:spcPct val="80000"/>
              </a:lnSpc>
            </a:pPr>
            <a:r>
              <a:rPr lang="de-CH" altLang="de-DE" sz="1400" b="1"/>
              <a:t>Ansprechspartnerin für die Stadt</a:t>
            </a:r>
          </a:p>
          <a:p>
            <a:pPr>
              <a:lnSpc>
                <a:spcPct val="80000"/>
              </a:lnSpc>
            </a:pPr>
            <a:r>
              <a:rPr lang="de-CH" altLang="de-DE" sz="1400" b="1"/>
              <a:t>Pflege der Beziehungen zur Stadtverwaltung</a:t>
            </a:r>
            <a:endParaRPr lang="de-DE" altLang="de-DE" sz="1400" b="1"/>
          </a:p>
          <a:p>
            <a:pPr>
              <a:lnSpc>
                <a:spcPct val="80000"/>
              </a:lnSpc>
            </a:pPr>
            <a:endParaRPr lang="de-CH" altLang="de-DE" sz="1400" b="1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4E54CB96-6D2C-4363-BA27-82E5FC1FA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72524-C3DB-4616-AAC2-0A03C7C17124}" type="slidenum">
              <a:rPr lang="de-CH" altLang="de-DE"/>
              <a:pPr/>
              <a:t>4</a:t>
            </a:fld>
            <a:endParaRPr lang="de-CH" altLang="de-DE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FC8E43BD-E415-4741-96E1-042DA48F75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 sz="3200"/>
              <a:t>Verantwortung des Vorstands</a:t>
            </a:r>
            <a:endParaRPr lang="de-DE" altLang="de-DE" sz="3200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405E4772-074B-4940-87AA-DFC3E4E45F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CH" altLang="de-DE" sz="2400"/>
              <a:t>Der Vorstand der Tösslobby ist für das reibungslose Ablaufen der Mitgliederversammlung, der Generalversammlung sowie der verschiedenen Runden Tische verantwortlich. </a:t>
            </a:r>
          </a:p>
          <a:p>
            <a:pPr>
              <a:lnSpc>
                <a:spcPct val="90000"/>
              </a:lnSpc>
            </a:pPr>
            <a:r>
              <a:rPr lang="de-CH" altLang="de-DE" sz="2400"/>
              <a:t>Der Vorstand ist verantwortlich dafür, dass der Stadtteil als Ganzes nicht aus dem Blickfeld gerät. </a:t>
            </a:r>
          </a:p>
          <a:p>
            <a:pPr>
              <a:lnSpc>
                <a:spcPct val="90000"/>
              </a:lnSpc>
            </a:pPr>
            <a:r>
              <a:rPr lang="de-CH" altLang="de-DE" sz="2400"/>
              <a:t>Der Vorstand sorgt dafür, dass alle Mitglieder sich äussern und ihre Anliegen einbringen können. </a:t>
            </a:r>
          </a:p>
          <a:p>
            <a:pPr>
              <a:lnSpc>
                <a:spcPct val="90000"/>
              </a:lnSpc>
            </a:pPr>
            <a:r>
              <a:rPr lang="de-CH" altLang="de-DE" sz="2400"/>
              <a:t>Der Vorstand ist dafür verantwortlich, dass die Stadtverwaltung uns als Dachorganisation von Töss wahrnimmt. </a:t>
            </a:r>
            <a:endParaRPr lang="de-DE" altLang="de-DE" sz="2400"/>
          </a:p>
          <a:p>
            <a:pPr>
              <a:lnSpc>
                <a:spcPct val="90000"/>
              </a:lnSpc>
            </a:pPr>
            <a:endParaRPr lang="de-DE" altLang="de-DE" sz="240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F8875F1C-6D79-4479-BE24-B2B15FB0A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8CDA5-BCA5-45A0-AD5E-AC6B64483359}" type="slidenum">
              <a:rPr lang="de-CH" altLang="de-DE"/>
              <a:pPr/>
              <a:t>5</a:t>
            </a:fld>
            <a:endParaRPr lang="de-CH" altLang="de-DE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7E94EE97-4A75-4652-B21A-811312C44B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/>
              <a:t>Kompetenz des Vorstands</a:t>
            </a:r>
            <a:endParaRPr lang="de-DE" altLang="de-DE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E4F1495E-AE6A-4BF4-8B6D-FF8BDB9BB9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altLang="de-DE"/>
              <a:t>Der Vorstand schreibt die Traktandenliste und bestimmt die Reihenfolge und Länge der zu behandelnden Themen</a:t>
            </a:r>
          </a:p>
          <a:p>
            <a:r>
              <a:rPr lang="de-CH" altLang="de-DE"/>
              <a:t>Er kann Themen zum ganzen Stadtteil Töss einbringen und den Lead übernehmen </a:t>
            </a:r>
            <a:endParaRPr lang="de-DE" altLang="de-DE"/>
          </a:p>
          <a:p>
            <a:endParaRPr lang="de-DE" altLang="de-DE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3372C93F-4D30-49B7-BFD8-58CB3C2D6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BAE8-7892-42F3-AB02-6DBFCF3AC519}" type="slidenum">
              <a:rPr lang="de-CH" altLang="de-DE"/>
              <a:pPr/>
              <a:t>6</a:t>
            </a:fld>
            <a:endParaRPr lang="de-CH" altLang="de-DE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88B65674-643B-4F8E-9D96-A6BA36CFFF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/>
              <a:t>Aufgaben der Mitglieder</a:t>
            </a:r>
            <a:endParaRPr lang="de-DE" altLang="de-DE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2ED7C749-C0A5-46BD-8A46-A1907F8374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CH" altLang="de-DE" sz="2400"/>
              <a:t>Bestimmung der Delegierten für die Mitgliederversammlung aus den eigenen Reihen</a:t>
            </a:r>
          </a:p>
          <a:p>
            <a:pPr>
              <a:lnSpc>
                <a:spcPct val="90000"/>
              </a:lnSpc>
            </a:pPr>
            <a:r>
              <a:rPr lang="de-CH" altLang="de-DE" sz="2400"/>
              <a:t>Puls fühlen in eigenen Reihen, bestimmen, was ein Thema für die Tösslobby sein könnte</a:t>
            </a:r>
          </a:p>
          <a:p>
            <a:pPr>
              <a:lnSpc>
                <a:spcPct val="90000"/>
              </a:lnSpc>
            </a:pPr>
            <a:r>
              <a:rPr lang="de-CH" altLang="de-DE" sz="2400"/>
              <a:t>Teilnahme an den Mitgliederversammlungen</a:t>
            </a:r>
          </a:p>
          <a:p>
            <a:pPr>
              <a:lnSpc>
                <a:spcPct val="90000"/>
              </a:lnSpc>
            </a:pPr>
            <a:r>
              <a:rPr lang="de-CH" altLang="de-DE" sz="2400"/>
              <a:t>aktives Einbringen von Themen in Mitgliederversammlung</a:t>
            </a:r>
          </a:p>
          <a:p>
            <a:pPr>
              <a:lnSpc>
                <a:spcPct val="90000"/>
              </a:lnSpc>
            </a:pPr>
            <a:r>
              <a:rPr lang="de-CH" altLang="de-DE" sz="2400"/>
              <a:t>Mitarbeit in Gruppen zu Themen, die innerhalb der Mitgliederversammlung aufkommen</a:t>
            </a:r>
          </a:p>
          <a:p>
            <a:pPr>
              <a:lnSpc>
                <a:spcPct val="90000"/>
              </a:lnSpc>
            </a:pPr>
            <a:r>
              <a:rPr lang="de-CH" altLang="de-DE" sz="2400"/>
              <a:t>Teilnahme in Gremien der Stadtverwaltung</a:t>
            </a:r>
            <a:endParaRPr lang="de-DE" altLang="de-DE" sz="2400"/>
          </a:p>
          <a:p>
            <a:pPr>
              <a:lnSpc>
                <a:spcPct val="90000"/>
              </a:lnSpc>
            </a:pPr>
            <a:endParaRPr lang="de-DE" altLang="de-DE" sz="240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1A7EDD46-4159-4152-A86A-291B7DEEF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C4F3B-242A-4FED-A467-31E8D2086A56}" type="slidenum">
              <a:rPr lang="de-CH" altLang="de-DE"/>
              <a:pPr/>
              <a:t>7</a:t>
            </a:fld>
            <a:endParaRPr lang="de-CH" altLang="de-DE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3E2803BC-84CA-4129-8D53-4DFCB0E2A5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/>
              <a:t>Kompetenz der Mitglieder</a:t>
            </a:r>
            <a:endParaRPr lang="de-DE" altLang="de-DE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12E9B98D-FE61-4ECD-980C-FF7E7A8C98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altLang="de-DE"/>
              <a:t>Mitbestimmen, welche Themen im Rahmen der Tösslobby weiterverfolgt werden. </a:t>
            </a:r>
          </a:p>
          <a:p>
            <a:r>
              <a:rPr lang="de-CH" altLang="de-DE"/>
              <a:t>Als Stimmberechtigte können sie über Anträge an die Tösslobby abstimmen</a:t>
            </a:r>
          </a:p>
          <a:p>
            <a:r>
              <a:rPr lang="de-CH" altLang="de-DE"/>
              <a:t>Die Mitglieder haben in der Generalversammlung die Kompetenzen, wie sie in den Statuten beschrieben sind. (Wahl des Vorstandes etc. )</a:t>
            </a:r>
            <a:endParaRPr lang="de-DE" altLang="de-DE"/>
          </a:p>
          <a:p>
            <a:endParaRPr lang="de-DE" altLang="de-DE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ECEB8E48-185F-4BD8-B345-F0F0B1E8D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84DA9-EAD8-47AA-B43A-DAF4EE02AA64}" type="slidenum">
              <a:rPr lang="de-CH" altLang="de-DE"/>
              <a:pPr/>
              <a:t>8</a:t>
            </a:fld>
            <a:endParaRPr lang="de-CH" altLang="de-DE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5F148E63-11A8-4D3D-9C62-7F8C826BE3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/>
              <a:t>Verantwortung Mitglieder</a:t>
            </a:r>
            <a:endParaRPr lang="de-DE" altLang="de-DE"/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C8CE0D58-D0CF-4BEB-9147-ECF6EF0FE2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altLang="de-DE"/>
              <a:t>Die Mitglieder sind für den Inhalt der Mitgliederversammlung verantwortlich, indem sie Themen und Infos einbringen. </a:t>
            </a:r>
          </a:p>
          <a:p>
            <a:r>
              <a:rPr lang="de-CH" altLang="de-DE"/>
              <a:t>Sie sind verantwortlich für das Weiterleiten der Infos der Tösslobby an ihre eigenen Mitglieder. </a:t>
            </a:r>
          </a:p>
          <a:p>
            <a:r>
              <a:rPr lang="de-CH" altLang="de-DE"/>
              <a:t>Alle Mitglieder haben auch einen Teil der Gesamtverantwortung für den Stadtteil Töss</a:t>
            </a:r>
            <a:endParaRPr lang="de-DE" altLang="de-DE"/>
          </a:p>
          <a:p>
            <a:endParaRPr lang="de-DE" altLang="de-DE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Myriad Web"/>
        <a:ea typeface=""/>
        <a:cs typeface=""/>
      </a:majorFont>
      <a:minorFont>
        <a:latin typeface="Myriad We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455</Words>
  <Application>Microsoft Office PowerPoint</Application>
  <PresentationFormat>Bildschirmpräsentation (4:3)</PresentationFormat>
  <Paragraphs>69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Calibri</vt:lpstr>
      <vt:lpstr>Myriad Web</vt:lpstr>
      <vt:lpstr>Times New Roman</vt:lpstr>
      <vt:lpstr>Wingdings</vt:lpstr>
      <vt:lpstr>Default Design</vt:lpstr>
      <vt:lpstr>17. Mitgliederversammlung  der Tösslobby</vt:lpstr>
      <vt:lpstr>  Neustrukturierung der Tösslobby</vt:lpstr>
      <vt:lpstr>Aufgaben des Vorstandes</vt:lpstr>
      <vt:lpstr>Verantwortung des Vorstands</vt:lpstr>
      <vt:lpstr>Kompetenz des Vorstands</vt:lpstr>
      <vt:lpstr>Aufgaben der Mitglieder</vt:lpstr>
      <vt:lpstr>Kompetenz der Mitglieder</vt:lpstr>
      <vt:lpstr>Verantwortung Mitglieder</vt:lpstr>
    </vt:vector>
  </TitlesOfParts>
  <Company>rz_work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Reto Zehnder</dc:creator>
  <cp:lastModifiedBy>Administrator</cp:lastModifiedBy>
  <cp:revision>30</cp:revision>
  <dcterms:created xsi:type="dcterms:W3CDTF">2006-06-25T16:36:06Z</dcterms:created>
  <dcterms:modified xsi:type="dcterms:W3CDTF">2020-08-15T08:31:47Z</dcterms:modified>
</cp:coreProperties>
</file>