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9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C33417-4486-D745-81FF-066474CCD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9B4DC5B-3A0E-1B44-97DC-67A2713A97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C16FCD-AEC1-9B41-BBB7-D1E8F543E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2E6A54-EB7C-3F46-86FE-4FDE663B5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CF5890-05D3-7944-93C5-FACD584E0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877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3F8E4C-096F-FB49-BAA8-69C58E225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C4DE5D4-FB4D-794E-AFDB-A370BA5601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956CE0-08F1-164A-8155-CB8748D69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157BE7-0AE7-014D-9EF6-0FBC1562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CDA911-5C04-734C-9488-2FCE95650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730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8192F49-9430-FA4C-A3D9-FC029993B8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A99E59A-2307-2D49-9AB6-862089FA2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D0E21F-F814-FF46-A6B8-079402855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F86D96-42EB-C945-9F11-8AAAC35F5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60ADB-68B9-2C42-B949-8FC338825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241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0F9A6E-935F-894A-A7DF-B4D8F3411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F456B6-C7E9-F041-9A8B-D90BA7530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46475A-B8C6-BA46-9B06-5C2ACBE73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8391E6-52E8-7546-8580-0F029C740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3C9DE7-6350-5E4F-A086-B89AD2F1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7890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44C680-8D9A-4744-A0F9-DD58F2781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28E2BF-EC0B-4F4B-B3A4-D24B4A27E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2859B2-0009-B945-9E2D-AD2A714DB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A091B7-E442-E94C-9A04-19D2E14B7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953CF5-720E-2646-BCDA-F7EEDAC0A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038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2EF756-A416-5640-AF34-B9784A9F6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440F39-D6B2-AC44-A085-16034AB108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FBA7E33-1824-F949-ADA1-26D194C3E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0A89DA-0675-F441-AE2D-4FC9FCC20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79205FB-1049-FB4D-9C10-3FB36C05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798C241-AD5A-A141-864A-08D167A9B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8499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6F6BB7-86D4-EC4A-8AB4-C9DCE526D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50F9D3-00C2-4343-B48F-2B9B84167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FE0D663-4FAC-8E43-9520-38D1B2618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BE3970C-FE84-6547-8606-8E4B4ACFC2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29CA84A-090E-D746-A24B-B7B2B247EE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68532B0-3E3D-AE4F-82E7-2EE126B9C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A623E5F-1C27-1A42-A9C8-BC02D97C0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486EAB4-0D82-7943-987D-D20A79A7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028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72937D-4BBE-4B45-87FF-79321305A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4E1179E-3FD3-E941-B14F-5521476DE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FB3B9F3-87B9-6840-80A8-00310C640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661F39-48EC-CB46-8DE7-A2D4DEB3F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304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F937B09-2F1E-FB47-AB21-936CA9F50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C0A10B0-F92C-A741-BC46-1170FED49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08DCED3-170D-D447-BE5D-FCD62C1B0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795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FC2C13-D587-C94E-9CC7-CCF334578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7FD7D6-4D1B-5A46-A9EF-E8DA96495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2BAD29B-6C33-0341-A27A-79CF0FD2D3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4870288-21B7-2E46-A59F-AA9739D3A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F8DED0-3060-5D46-8CA2-FFEDFCEE8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B0579B-2D1A-CE48-AD86-1AB082E60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3861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3573A0-F96C-2D45-B2A0-3ACD1B1E5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46E8400-4F02-3C40-BD30-082A0F2788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3E6719-8B7B-BA48-AD07-4473B1F251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71563A8-0CD3-1647-A9D6-81704062F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A158E8-A17E-3845-B2C3-E6E91C19B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C97AD72-1793-C145-8CE1-1141755C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0640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D80D8AE-1442-E746-9A7C-7863B744E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C18093-03D6-8C44-9158-F3347FCF0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72D7AC-F8E4-6F4A-A0E4-C9F08347AA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8D510-D111-BF44-97A7-DCC2D6D0FDBC}" type="datetimeFigureOut">
              <a:rPr lang="de-DE" smtClean="0"/>
              <a:t>01.11.20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8EFE63-207E-ED4E-A57A-D22AADD9D1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86E55D-9883-ED40-AC56-C84853B0E5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2384C-CFA4-4742-830C-8CD6E168CA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294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289028-8C2F-9B44-B488-E1E2B156DC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Fuss</a:t>
            </a:r>
            <a:r>
              <a:rPr lang="de-DE" dirty="0"/>
              <a:t>- und Radweg entlang der </a:t>
            </a:r>
            <a:r>
              <a:rPr lang="de-DE" dirty="0" err="1"/>
              <a:t>Töss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28F181A-87D6-344E-A42F-806D43C78C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Entwicklung von 2006 bis 2020</a:t>
            </a:r>
          </a:p>
        </p:txBody>
      </p:sp>
    </p:spTree>
    <p:extLst>
      <p:ext uri="{BB962C8B-B14F-4D97-AF65-F5344CB8AC3E}">
        <p14:creationId xmlns:p14="http://schemas.microsoft.com/office/powerpoint/2010/main" val="409274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097F526D-4E7A-D44A-99DC-C3E80C264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775"/>
            <a:ext cx="10515600" cy="661579"/>
          </a:xfrm>
        </p:spPr>
        <p:txBody>
          <a:bodyPr>
            <a:normAutofit/>
          </a:bodyPr>
          <a:lstStyle/>
          <a:p>
            <a:r>
              <a:rPr lang="de-DE" sz="2800" dirty="0"/>
              <a:t>1. Dammweg beim </a:t>
            </a:r>
            <a:r>
              <a:rPr lang="de-DE" sz="2800" dirty="0" err="1"/>
              <a:t>Qbus</a:t>
            </a:r>
            <a:r>
              <a:rPr lang="de-DE" sz="2800" dirty="0"/>
              <a:t>-Wohnbau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25C897F-21D6-B748-AE78-633474351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0" y="4656933"/>
            <a:ext cx="4912784" cy="1738721"/>
          </a:xfrm>
        </p:spPr>
        <p:txBody>
          <a:bodyPr anchor="t"/>
          <a:lstStyle/>
          <a:p>
            <a:r>
              <a:rPr lang="de-DE" sz="1800" dirty="0"/>
              <a:t>2006: </a:t>
            </a:r>
            <a:r>
              <a:rPr lang="de-CH" sz="1800" b="0" dirty="0"/>
              <a:t>Der Fussweg auf der andern Seite der </a:t>
            </a:r>
            <a:r>
              <a:rPr lang="de-CH" sz="1800" b="0" dirty="0" err="1"/>
              <a:t>Töss</a:t>
            </a:r>
            <a:r>
              <a:rPr lang="de-CH" sz="1800" b="0" dirty="0"/>
              <a:t> wird ebenfalls verbessert, so dass Regen ihn nicht mehr in einen Morast verwandelt kann. Er wird als Wanderweg markiert.</a:t>
            </a:r>
            <a:r>
              <a:rPr lang="de-CH" sz="1800" b="0" dirty="0">
                <a:effectLst/>
              </a:rPr>
              <a:t> </a:t>
            </a:r>
            <a:endParaRPr lang="de-DE" sz="1800" b="0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80B34E65-117C-D341-A555-3F97F9190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5884" y="4656933"/>
            <a:ext cx="4886061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2020: </a:t>
            </a:r>
            <a:r>
              <a:rPr lang="de-CH" sz="1800" b="0" dirty="0"/>
              <a:t>Es hat sich nichts geändert. Der Weg wird regelmässig unterhalten und als Wanderweg genutzt.</a:t>
            </a:r>
            <a:endParaRPr lang="de-DE" sz="1800" b="0" dirty="0"/>
          </a:p>
        </p:txBody>
      </p:sp>
      <p:pic>
        <p:nvPicPr>
          <p:cNvPr id="13" name="Bild 6">
            <a:extLst>
              <a:ext uri="{FF2B5EF4-FFF2-40B4-BE49-F238E27FC236}">
                <a16:creationId xmlns:a16="http://schemas.microsoft.com/office/drawing/2014/main" id="{A69B12A6-212A-F34F-99C7-63638C14578E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580" y="972345"/>
            <a:ext cx="4912784" cy="3684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92B2C6F8-B11B-7E43-8067-C45645B1D5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86"/>
          <a:stretch/>
        </p:blipFill>
        <p:spPr>
          <a:xfrm>
            <a:off x="6308220" y="972345"/>
            <a:ext cx="4886061" cy="3686400"/>
          </a:xfrm>
          <a:prstGeom prst="rect">
            <a:avLst/>
          </a:prstGeom>
        </p:spPr>
      </p:pic>
      <p:pic>
        <p:nvPicPr>
          <p:cNvPr id="8" name="Grafik 7" descr="Schließen">
            <a:extLst>
              <a:ext uri="{FF2B5EF4-FFF2-40B4-BE49-F238E27FC236}">
                <a16:creationId xmlns:a16="http://schemas.microsoft.com/office/drawing/2014/main" id="{D846299C-D37E-8B4B-9457-34AFE488CC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79459" y="560416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165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097F526D-4E7A-D44A-99DC-C3E80C264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775"/>
            <a:ext cx="10515600" cy="661579"/>
          </a:xfrm>
        </p:spPr>
        <p:txBody>
          <a:bodyPr>
            <a:normAutofit/>
          </a:bodyPr>
          <a:lstStyle/>
          <a:p>
            <a:r>
              <a:rPr lang="de-DE" sz="2800" dirty="0"/>
              <a:t>2. Kreuzung bei Schwimmbad </a:t>
            </a:r>
            <a:r>
              <a:rPr lang="de-DE" sz="2800" dirty="0" err="1"/>
              <a:t>Töss</a:t>
            </a:r>
            <a:endParaRPr lang="de-DE" sz="2800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25C897F-21D6-B748-AE78-633474351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0" y="4656933"/>
            <a:ext cx="4912784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2006: </a:t>
            </a:r>
            <a:r>
              <a:rPr lang="de-CH" sz="1800" b="0" dirty="0"/>
              <a:t>Dieser Velo- und Fussgängerweg dient auch als Zugang zum Schwimmbad </a:t>
            </a:r>
            <a:r>
              <a:rPr lang="de-CH" sz="1800" b="0" dirty="0" err="1"/>
              <a:t>Töss</a:t>
            </a:r>
            <a:r>
              <a:rPr lang="de-CH" sz="1800" b="0" dirty="0"/>
              <a:t>. Dabei muss die </a:t>
            </a:r>
            <a:r>
              <a:rPr lang="de-CH" sz="1800" b="0" dirty="0" err="1"/>
              <a:t>Auwiesenstrasse</a:t>
            </a:r>
            <a:r>
              <a:rPr lang="de-CH" sz="1800" b="0" dirty="0"/>
              <a:t> überquert werden. Die Signalisationen sind so anzupassen, dass dies auch Kindern mit und ohne Rad gefahrlos möglich ist.</a:t>
            </a:r>
            <a:r>
              <a:rPr lang="de-CH" sz="1800" b="0" dirty="0">
                <a:effectLst/>
              </a:rPr>
              <a:t> </a:t>
            </a:r>
            <a:endParaRPr lang="de-DE" sz="1800" b="0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80B34E65-117C-D341-A555-3F97F9190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5884" y="4656933"/>
            <a:ext cx="4886061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2020: </a:t>
            </a:r>
            <a:r>
              <a:rPr lang="de-CH" sz="1800" b="0" dirty="0"/>
              <a:t>Diese Kreuzung ist nach wie vor gefährlich für den Veloverkehr zum Schwimmbad </a:t>
            </a:r>
            <a:r>
              <a:rPr lang="de-CH" sz="1800" b="0" dirty="0" err="1"/>
              <a:t>Töss</a:t>
            </a:r>
            <a:r>
              <a:rPr lang="de-CH" sz="1800" b="0" dirty="0"/>
              <a:t>. Immerhin entstand eine Verkehrsinsel und eine Linksabbiegespur für die Velos.</a:t>
            </a:r>
            <a:endParaRPr lang="de-DE" sz="1800" b="0" dirty="0"/>
          </a:p>
        </p:txBody>
      </p:sp>
      <p:pic>
        <p:nvPicPr>
          <p:cNvPr id="7" name="Bild 12">
            <a:extLst>
              <a:ext uri="{FF2B5EF4-FFF2-40B4-BE49-F238E27FC236}">
                <a16:creationId xmlns:a16="http://schemas.microsoft.com/office/drawing/2014/main" id="{E66F0BD8-7D02-FC4B-B40E-B87E8626C70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19" y="972345"/>
            <a:ext cx="4868644" cy="3670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 descr="Ein Bild, das Straße, draußen, Gras, Seite enthält.&#10;&#10;Automatisch generierte Beschreibung">
            <a:extLst>
              <a:ext uri="{FF2B5EF4-FFF2-40B4-BE49-F238E27FC236}">
                <a16:creationId xmlns:a16="http://schemas.microsoft.com/office/drawing/2014/main" id="{7AAC1F2D-1D70-1545-A17F-A63870C6BF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6" t="6877" r="22649" b="15770"/>
          <a:stretch/>
        </p:blipFill>
        <p:spPr>
          <a:xfrm>
            <a:off x="6325639" y="972345"/>
            <a:ext cx="4868644" cy="3670164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F3D85112-F03C-AE4E-934C-20F32A52A7F9}"/>
              </a:ext>
            </a:extLst>
          </p:cNvPr>
          <p:cNvSpPr/>
          <p:nvPr/>
        </p:nvSpPr>
        <p:spPr>
          <a:xfrm>
            <a:off x="9980023" y="2290354"/>
            <a:ext cx="1280160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 descr="Schließen">
            <a:extLst>
              <a:ext uri="{FF2B5EF4-FFF2-40B4-BE49-F238E27FC236}">
                <a16:creationId xmlns:a16="http://schemas.microsoft.com/office/drawing/2014/main" id="{9C2AF0A3-2D36-E746-B040-71E7CD8E07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91714" y="570007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03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097F526D-4E7A-D44A-99DC-C3E80C264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775"/>
            <a:ext cx="10515600" cy="661579"/>
          </a:xfrm>
        </p:spPr>
        <p:txBody>
          <a:bodyPr>
            <a:normAutofit/>
          </a:bodyPr>
          <a:lstStyle/>
          <a:p>
            <a:r>
              <a:rPr lang="de-DE" sz="2800" dirty="0"/>
              <a:t>3. Linksufriger Weg zwischen Lidl und </a:t>
            </a:r>
            <a:r>
              <a:rPr lang="de-DE" sz="2800" dirty="0" err="1"/>
              <a:t>Zürcherstrasse</a:t>
            </a:r>
            <a:endParaRPr lang="de-DE" sz="2800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25C897F-21D6-B748-AE78-633474351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0" y="4656933"/>
            <a:ext cx="4912784" cy="1738721"/>
          </a:xfrm>
        </p:spPr>
        <p:txBody>
          <a:bodyPr anchor="t"/>
          <a:lstStyle/>
          <a:p>
            <a:r>
              <a:rPr lang="de-DE" sz="1800" dirty="0"/>
              <a:t>2006: </a:t>
            </a:r>
            <a:r>
              <a:rPr lang="de-CH" sz="1800" b="0" dirty="0"/>
              <a:t>An dieser Stelle, kurz vor der Einmündung in die </a:t>
            </a:r>
            <a:r>
              <a:rPr lang="de-CH" sz="1800" b="0" dirty="0" err="1"/>
              <a:t>Zürcherstrasse</a:t>
            </a:r>
            <a:r>
              <a:rPr lang="de-CH" sz="1800" b="0" dirty="0"/>
              <a:t>, ist der Weg besonders lose und </a:t>
            </a:r>
            <a:r>
              <a:rPr lang="de-CH" sz="1800" b="0" dirty="0" err="1"/>
              <a:t>grobschottrig</a:t>
            </a:r>
            <a:r>
              <a:rPr lang="de-CH" sz="1800" b="0" dirty="0"/>
              <a:t>.</a:t>
            </a:r>
            <a:endParaRPr lang="de-DE" sz="1800" b="0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80B34E65-117C-D341-A555-3F97F9190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5884" y="4656933"/>
            <a:ext cx="4886061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2020: </a:t>
            </a:r>
            <a:r>
              <a:rPr lang="de-CH" sz="1800" b="0" dirty="0"/>
              <a:t>Im Zuge der Arealüberbauung wurde auch dieser Weg neu gestaltet und ist nun gut befahrbar und beleuchtet.</a:t>
            </a:r>
            <a:endParaRPr lang="de-DE" sz="1800" b="0" dirty="0"/>
          </a:p>
        </p:txBody>
      </p:sp>
      <p:pic>
        <p:nvPicPr>
          <p:cNvPr id="19" name="Bild 5">
            <a:extLst>
              <a:ext uri="{FF2B5EF4-FFF2-40B4-BE49-F238E27FC236}">
                <a16:creationId xmlns:a16="http://schemas.microsoft.com/office/drawing/2014/main" id="{34B10F39-838F-C449-9A4B-CD6C84CC927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19" y="972345"/>
            <a:ext cx="4868645" cy="3684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rafik 22" descr="Ein Bild, das draußen, Gras, Straße, Gebäude enthält.&#10;&#10;Automatisch generierte Beschreibung">
            <a:extLst>
              <a:ext uri="{FF2B5EF4-FFF2-40B4-BE49-F238E27FC236}">
                <a16:creationId xmlns:a16="http://schemas.microsoft.com/office/drawing/2014/main" id="{F0230A22-325F-9745-9FFC-250CC0AF07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18" r="7766"/>
          <a:stretch/>
        </p:blipFill>
        <p:spPr>
          <a:xfrm>
            <a:off x="6325638" y="972345"/>
            <a:ext cx="4912784" cy="3670164"/>
          </a:xfrm>
          <a:prstGeom prst="rect">
            <a:avLst/>
          </a:prstGeom>
        </p:spPr>
      </p:pic>
      <p:pic>
        <p:nvPicPr>
          <p:cNvPr id="24" name="Grafik 23" descr="Häkchen">
            <a:extLst>
              <a:ext uri="{FF2B5EF4-FFF2-40B4-BE49-F238E27FC236}">
                <a16:creationId xmlns:a16="http://schemas.microsoft.com/office/drawing/2014/main" id="{F6616DDE-17C6-234B-9C1B-7310AD0A48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4830" y="548125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62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097F526D-4E7A-D44A-99DC-C3E80C264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775"/>
            <a:ext cx="10515600" cy="661579"/>
          </a:xfrm>
        </p:spPr>
        <p:txBody>
          <a:bodyPr>
            <a:normAutofit/>
          </a:bodyPr>
          <a:lstStyle/>
          <a:p>
            <a:r>
              <a:rPr lang="de-DE" sz="2800" dirty="0"/>
              <a:t>4. Unterführung vor Café Lienhard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25C897F-21D6-B748-AE78-633474351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0" y="4656933"/>
            <a:ext cx="4912784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2006: </a:t>
            </a:r>
            <a:r>
              <a:rPr lang="de-CH" sz="1800" b="0" dirty="0"/>
              <a:t>Die Unterführung zum </a:t>
            </a:r>
            <a:r>
              <a:rPr lang="de-CH" sz="1800" b="0" dirty="0" err="1"/>
              <a:t>Cafe</a:t>
            </a:r>
            <a:r>
              <a:rPr lang="de-CH" sz="1800" b="0" dirty="0"/>
              <a:t> Lienhard ist Teil des Wanderweges. Oft sind Schmutz und starker Uringeruch eine Zumutung. Die Schienen für den Kinderwagen fehlen. Diese Unterführung ist durch einen Fussgängerstreifen zu ergänzen.</a:t>
            </a:r>
          </a:p>
          <a:p>
            <a:endParaRPr lang="de-CH" sz="1800" b="0" dirty="0"/>
          </a:p>
          <a:p>
            <a:endParaRPr lang="de-DE" sz="1800" b="0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80B34E65-117C-D341-A555-3F97F9190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5884" y="4656933"/>
            <a:ext cx="4886061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2020: </a:t>
            </a:r>
            <a:r>
              <a:rPr lang="de-CH" sz="1800" b="0" dirty="0"/>
              <a:t>Die Unterführung ist verschwunden und durch einen Fussgängerstreifen ersetzt worden. An der neuen </a:t>
            </a:r>
            <a:r>
              <a:rPr lang="de-CH" sz="1800" b="0" dirty="0" err="1"/>
              <a:t>Trottoirkante</a:t>
            </a:r>
            <a:r>
              <a:rPr lang="de-CH" sz="1800" b="0" dirty="0"/>
              <a:t> ist eine Bushaltestelle entstanden. Leider ist inzwischen auch das Café Lienhard verschwunden</a:t>
            </a:r>
            <a:endParaRPr lang="de-DE" sz="1800" b="0" dirty="0"/>
          </a:p>
        </p:txBody>
      </p:sp>
      <p:pic>
        <p:nvPicPr>
          <p:cNvPr id="7" name="Bild 7">
            <a:extLst>
              <a:ext uri="{FF2B5EF4-FFF2-40B4-BE49-F238E27FC236}">
                <a16:creationId xmlns:a16="http://schemas.microsoft.com/office/drawing/2014/main" id="{BF231899-6874-D246-8E0F-7473A3B30B1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81" y="972345"/>
            <a:ext cx="4884082" cy="3670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 descr="Ein Bild, das Straße, draußen, Gebäude, Bürgersteig enthält.&#10;&#10;Automatisch generierte Beschreibung">
            <a:extLst>
              <a:ext uri="{FF2B5EF4-FFF2-40B4-BE49-F238E27FC236}">
                <a16:creationId xmlns:a16="http://schemas.microsoft.com/office/drawing/2014/main" id="{F9A2985F-B024-E147-8156-1A0480EE21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97" t="10405" r="14909" b="6149"/>
          <a:stretch/>
        </p:blipFill>
        <p:spPr>
          <a:xfrm>
            <a:off x="6325639" y="972345"/>
            <a:ext cx="4884082" cy="3670164"/>
          </a:xfrm>
          <a:prstGeom prst="rect">
            <a:avLst/>
          </a:prstGeom>
        </p:spPr>
      </p:pic>
      <p:pic>
        <p:nvPicPr>
          <p:cNvPr id="13" name="Grafik 12" descr="Häkchen">
            <a:extLst>
              <a:ext uri="{FF2B5EF4-FFF2-40B4-BE49-F238E27FC236}">
                <a16:creationId xmlns:a16="http://schemas.microsoft.com/office/drawing/2014/main" id="{C256D790-3E46-E047-8F0F-6DA75CB4C0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55891" y="583882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580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097F526D-4E7A-D44A-99DC-C3E80C264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775"/>
            <a:ext cx="10515600" cy="661579"/>
          </a:xfrm>
        </p:spPr>
        <p:txBody>
          <a:bodyPr>
            <a:normAutofit/>
          </a:bodyPr>
          <a:lstStyle/>
          <a:p>
            <a:r>
              <a:rPr lang="de-DE" sz="2800" dirty="0"/>
              <a:t>5. Veloquerung bei der Busendstation </a:t>
            </a:r>
            <a:r>
              <a:rPr lang="de-DE" sz="2800" dirty="0" err="1"/>
              <a:t>Töss</a:t>
            </a:r>
            <a:endParaRPr lang="de-DE" sz="2800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25C897F-21D6-B748-AE78-633474351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0" y="4656933"/>
            <a:ext cx="4912784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2006: </a:t>
            </a:r>
            <a:r>
              <a:rPr lang="de-CH" sz="1800" b="0" dirty="0"/>
              <a:t>Der </a:t>
            </a:r>
            <a:r>
              <a:rPr lang="de-CH" sz="1800" b="0" dirty="0" err="1"/>
              <a:t>Veloweg</a:t>
            </a:r>
            <a:r>
              <a:rPr lang="de-CH" sz="1800" b="0" dirty="0"/>
              <a:t> soll über den Fussgänger-streifen bei der Haltestelle </a:t>
            </a:r>
            <a:r>
              <a:rPr lang="de-CH" sz="1800" b="0" dirty="0" err="1"/>
              <a:t>Töss</a:t>
            </a:r>
            <a:r>
              <a:rPr lang="de-CH" sz="1800" b="0" dirty="0"/>
              <a:t> geführt werden. Die Signalisationen sind anzupassen.</a:t>
            </a:r>
          </a:p>
          <a:p>
            <a:endParaRPr lang="de-DE" sz="1800" b="0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80B34E65-117C-D341-A555-3F97F9190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5884" y="4656933"/>
            <a:ext cx="4886061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2020: </a:t>
            </a:r>
            <a:r>
              <a:rPr lang="de-CH" sz="1800" b="0" dirty="0"/>
              <a:t>Die Veloquerung wurde entsprechend realisiert. Stadtauswärts über den Fussgänger-streifen und stadteinwärts mit einer rot markierten </a:t>
            </a:r>
            <a:r>
              <a:rPr lang="de-CH" sz="1800" b="0" dirty="0" err="1"/>
              <a:t>Velospur</a:t>
            </a:r>
            <a:r>
              <a:rPr lang="de-CH" sz="1800" b="0" dirty="0"/>
              <a:t>.</a:t>
            </a:r>
            <a:endParaRPr lang="de-DE" sz="1800" b="0" dirty="0"/>
          </a:p>
        </p:txBody>
      </p:sp>
      <p:pic>
        <p:nvPicPr>
          <p:cNvPr id="8" name="Bild 8">
            <a:extLst>
              <a:ext uri="{FF2B5EF4-FFF2-40B4-BE49-F238E27FC236}">
                <a16:creationId xmlns:a16="http://schemas.microsoft.com/office/drawing/2014/main" id="{8AB8CA58-2D69-4746-8155-14C7538E6DA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80" y="972345"/>
            <a:ext cx="4884082" cy="3670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rafik 3" descr="Ein Bild, das Straße, draußen, Szene, Kreuzung enthält.&#10;&#10;Automatisch generierte Beschreibung">
            <a:extLst>
              <a:ext uri="{FF2B5EF4-FFF2-40B4-BE49-F238E27FC236}">
                <a16:creationId xmlns:a16="http://schemas.microsoft.com/office/drawing/2014/main" id="{986046E7-7D72-2E45-8989-5554F94018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84" r="10006" b="6165"/>
          <a:stretch/>
        </p:blipFill>
        <p:spPr>
          <a:xfrm>
            <a:off x="6325638" y="972346"/>
            <a:ext cx="4866307" cy="3684588"/>
          </a:xfrm>
          <a:prstGeom prst="rect">
            <a:avLst/>
          </a:prstGeom>
        </p:spPr>
      </p:pic>
      <p:pic>
        <p:nvPicPr>
          <p:cNvPr id="13" name="Grafik 12" descr="Häkchen">
            <a:extLst>
              <a:ext uri="{FF2B5EF4-FFF2-40B4-BE49-F238E27FC236}">
                <a16:creationId xmlns:a16="http://schemas.microsoft.com/office/drawing/2014/main" id="{B32F1491-E75B-6A43-9388-1334252AF5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6509" y="567641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595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097F526D-4E7A-D44A-99DC-C3E80C264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775"/>
            <a:ext cx="10515600" cy="661579"/>
          </a:xfrm>
        </p:spPr>
        <p:txBody>
          <a:bodyPr>
            <a:normAutofit/>
          </a:bodyPr>
          <a:lstStyle/>
          <a:p>
            <a:r>
              <a:rPr lang="de-DE" sz="2800" dirty="0"/>
              <a:t>6. </a:t>
            </a:r>
            <a:r>
              <a:rPr lang="de-DE" sz="2800" dirty="0" err="1"/>
              <a:t>Brückli</a:t>
            </a:r>
            <a:r>
              <a:rPr lang="de-DE" sz="2800" dirty="0"/>
              <a:t> über </a:t>
            </a:r>
            <a:r>
              <a:rPr lang="de-DE" sz="2800" dirty="0" err="1"/>
              <a:t>Töss</a:t>
            </a:r>
            <a:r>
              <a:rPr lang="de-DE" sz="2800" dirty="0"/>
              <a:t>-Kanal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25C897F-21D6-B748-AE78-633474351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0" y="4656933"/>
            <a:ext cx="4912784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2006: </a:t>
            </a:r>
            <a:r>
              <a:rPr lang="de-CH" sz="1800" b="0" dirty="0"/>
              <a:t>Auf dem </a:t>
            </a:r>
            <a:r>
              <a:rPr lang="de-CH" sz="1800" b="0" dirty="0" err="1"/>
              <a:t>Nägelsee</a:t>
            </a:r>
            <a:r>
              <a:rPr lang="de-CH" sz="1800" b="0" dirty="0"/>
              <a:t> gegenüberliegenden </a:t>
            </a:r>
            <a:r>
              <a:rPr lang="de-CH" sz="1800" b="0" dirty="0" err="1"/>
              <a:t>Tössufer</a:t>
            </a:r>
            <a:r>
              <a:rPr lang="de-CH" sz="1800" b="0" dirty="0"/>
              <a:t> soll ein neuer Wanderweg erstellt werden. Dazu soll eine neue Brücke über den Abfluss des Kanals erbaut werden.</a:t>
            </a:r>
          </a:p>
          <a:p>
            <a:endParaRPr lang="de-DE" sz="1800" b="0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80B34E65-117C-D341-A555-3F97F9190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5884" y="4656933"/>
            <a:ext cx="4886061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2020: </a:t>
            </a:r>
            <a:r>
              <a:rPr lang="de-CH" sz="1800" b="0" dirty="0"/>
              <a:t>Die Brücke wurde inzwischen erstellt und der neu entstandene Fusspfad wird gerne genutzt.</a:t>
            </a:r>
            <a:endParaRPr lang="de-DE" sz="1800" b="0" dirty="0"/>
          </a:p>
        </p:txBody>
      </p:sp>
      <p:pic>
        <p:nvPicPr>
          <p:cNvPr id="9" name="Bild 9">
            <a:extLst>
              <a:ext uri="{FF2B5EF4-FFF2-40B4-BE49-F238E27FC236}">
                <a16:creationId xmlns:a16="http://schemas.microsoft.com/office/drawing/2014/main" id="{891CDF0F-0ACF-0841-BB19-CF038DD9E66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494" y="966470"/>
            <a:ext cx="4864888" cy="36557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Ein Bild, das draußen, Gras, Pfad, Schmutz enthält.&#10;&#10;Automatisch generierte Beschreibung">
            <a:extLst>
              <a:ext uri="{FF2B5EF4-FFF2-40B4-BE49-F238E27FC236}">
                <a16:creationId xmlns:a16="http://schemas.microsoft.com/office/drawing/2014/main" id="{00072358-67DF-CA40-8432-504810DCF4D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925" r="19131"/>
          <a:stretch/>
        </p:blipFill>
        <p:spPr>
          <a:xfrm>
            <a:off x="6399530" y="966469"/>
            <a:ext cx="4864888" cy="3655742"/>
          </a:xfrm>
          <a:prstGeom prst="rect">
            <a:avLst/>
          </a:prstGeom>
        </p:spPr>
      </p:pic>
      <p:pic>
        <p:nvPicPr>
          <p:cNvPr id="13" name="Grafik 12" descr="Häkchen">
            <a:extLst>
              <a:ext uri="{FF2B5EF4-FFF2-40B4-BE49-F238E27FC236}">
                <a16:creationId xmlns:a16="http://schemas.microsoft.com/office/drawing/2014/main" id="{99A3C6EC-6D97-954B-A3A2-B51A6123A1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11309" y="55932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836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097F526D-4E7A-D44A-99DC-C3E80C264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775"/>
            <a:ext cx="10515600" cy="661579"/>
          </a:xfrm>
        </p:spPr>
        <p:txBody>
          <a:bodyPr>
            <a:normAutofit/>
          </a:bodyPr>
          <a:lstStyle/>
          <a:p>
            <a:r>
              <a:rPr lang="de-DE" sz="2800" dirty="0"/>
              <a:t>7. Rechtsufriger </a:t>
            </a:r>
            <a:r>
              <a:rPr lang="de-DE" sz="2800" dirty="0" err="1"/>
              <a:t>Tössweg</a:t>
            </a:r>
            <a:r>
              <a:rPr lang="de-DE" sz="2800" dirty="0"/>
              <a:t> entlang Technik-Fachschule (STF)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25C897F-21D6-B748-AE78-633474351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0" y="4656933"/>
            <a:ext cx="4912784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2006: </a:t>
            </a:r>
            <a:r>
              <a:rPr lang="de-CH" sz="1800" b="0" dirty="0"/>
              <a:t>Der Weg zwischen Technik-Fachschule und </a:t>
            </a:r>
            <a:r>
              <a:rPr lang="de-CH" sz="1800" b="0" dirty="0" err="1"/>
              <a:t>Töss</a:t>
            </a:r>
            <a:r>
              <a:rPr lang="de-CH" sz="1800" b="0" dirty="0"/>
              <a:t> soll als </a:t>
            </a:r>
            <a:r>
              <a:rPr lang="de-CH" sz="1800" b="0" dirty="0" err="1"/>
              <a:t>Veloweg</a:t>
            </a:r>
            <a:r>
              <a:rPr lang="de-CH" sz="1800" b="0" dirty="0"/>
              <a:t> genutzt und dafür hergerichtet werden.</a:t>
            </a:r>
            <a:endParaRPr lang="de-DE" sz="1800" b="0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80B34E65-117C-D341-A555-3F97F9190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5884" y="4656933"/>
            <a:ext cx="4886061" cy="1738721"/>
          </a:xfrm>
        </p:spPr>
        <p:txBody>
          <a:bodyPr anchor="t">
            <a:normAutofit/>
          </a:bodyPr>
          <a:lstStyle/>
          <a:p>
            <a:r>
              <a:rPr lang="de-DE" sz="1800" dirty="0"/>
              <a:t>2020: </a:t>
            </a:r>
            <a:r>
              <a:rPr lang="de-CH" sz="1800" b="0" dirty="0"/>
              <a:t>In diesem Abschnitt hat die STF neu gebaut. Die Zugänglichkeit zur </a:t>
            </a:r>
            <a:r>
              <a:rPr lang="de-CH" sz="1800" b="0" dirty="0" err="1"/>
              <a:t>Töss</a:t>
            </a:r>
            <a:r>
              <a:rPr lang="de-CH" sz="1800" b="0" dirty="0"/>
              <a:t> wurde im Rahmen des Projekts </a:t>
            </a:r>
            <a:r>
              <a:rPr lang="de-CH" sz="1800" b="0" dirty="0" err="1"/>
              <a:t>Tösspark</a:t>
            </a:r>
            <a:r>
              <a:rPr lang="de-CH" sz="1800" b="0" dirty="0"/>
              <a:t> massiv verbessert und neu gestaltet. Leider ist der breite Weg nur für Fussgänger erlaubt und nicht für Velofahrer.</a:t>
            </a:r>
            <a:endParaRPr lang="de-DE" sz="1800" b="0" dirty="0"/>
          </a:p>
        </p:txBody>
      </p:sp>
      <p:pic>
        <p:nvPicPr>
          <p:cNvPr id="13" name="Bild 10">
            <a:extLst>
              <a:ext uri="{FF2B5EF4-FFF2-40B4-BE49-F238E27FC236}">
                <a16:creationId xmlns:a16="http://schemas.microsoft.com/office/drawing/2014/main" id="{5E234F38-2BA5-D341-B3E8-11EBD598D11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055" y="961594"/>
            <a:ext cx="4918913" cy="369633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5" descr="Ein Bild, das draußen, Straße, Szene, Gras enthält.&#10;&#10;Automatisch generierte Beschreibung">
            <a:extLst>
              <a:ext uri="{FF2B5EF4-FFF2-40B4-BE49-F238E27FC236}">
                <a16:creationId xmlns:a16="http://schemas.microsoft.com/office/drawing/2014/main" id="{104E1D8B-BDB1-414E-9A35-229D3D4D95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575"/>
          <a:stretch/>
        </p:blipFill>
        <p:spPr>
          <a:xfrm>
            <a:off x="6388677" y="961594"/>
            <a:ext cx="4886063" cy="3687037"/>
          </a:xfrm>
          <a:prstGeom prst="rect">
            <a:avLst/>
          </a:prstGeom>
        </p:spPr>
      </p:pic>
      <p:pic>
        <p:nvPicPr>
          <p:cNvPr id="15" name="Grafik 14" descr="Schließen">
            <a:extLst>
              <a:ext uri="{FF2B5EF4-FFF2-40B4-BE49-F238E27FC236}">
                <a16:creationId xmlns:a16="http://schemas.microsoft.com/office/drawing/2014/main" id="{2F2DC66F-574C-CF4D-A4CE-60DA27B3E1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74508" y="593845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874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097F526D-4E7A-D44A-99DC-C3E80C264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775"/>
            <a:ext cx="10515600" cy="661579"/>
          </a:xfrm>
        </p:spPr>
        <p:txBody>
          <a:bodyPr>
            <a:normAutofit/>
          </a:bodyPr>
          <a:lstStyle/>
          <a:p>
            <a:r>
              <a:rPr lang="de-DE" sz="2800" dirty="0"/>
              <a:t>8. </a:t>
            </a:r>
            <a:r>
              <a:rPr lang="de-DE" sz="2800" dirty="0" err="1"/>
              <a:t>Veloweg</a:t>
            </a:r>
            <a:r>
              <a:rPr lang="de-DE" sz="2800" dirty="0"/>
              <a:t> im Schlosstal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25C897F-21D6-B748-AE78-633474351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0" y="4656933"/>
            <a:ext cx="4912784" cy="1738721"/>
          </a:xfrm>
        </p:spPr>
        <p:txBody>
          <a:bodyPr anchor="t">
            <a:normAutofit fontScale="92500"/>
          </a:bodyPr>
          <a:lstStyle/>
          <a:p>
            <a:r>
              <a:rPr lang="de-DE" sz="1800" dirty="0"/>
              <a:t>2006: </a:t>
            </a:r>
            <a:r>
              <a:rPr lang="de-CH" sz="1800" b="0" dirty="0"/>
              <a:t>Der Velostreifen entlang der Schlosstalstrasse soll auf der Seite zur </a:t>
            </a:r>
            <a:r>
              <a:rPr lang="de-CH" sz="1800" b="0" dirty="0" err="1"/>
              <a:t>Töss</a:t>
            </a:r>
            <a:r>
              <a:rPr lang="de-CH" sz="1800" b="0" dirty="0"/>
              <a:t> in beide Richtungen befahren werden können, so dass die stark befahrene Strasse nicht überquert werden muss.</a:t>
            </a:r>
          </a:p>
          <a:p>
            <a:r>
              <a:rPr lang="de-CH" sz="1800" b="0" dirty="0"/>
              <a:t>Eine zukünftige AG Naherholung </a:t>
            </a:r>
            <a:r>
              <a:rPr lang="de-CH" sz="1800" b="0" dirty="0" err="1"/>
              <a:t>Wülflingen</a:t>
            </a:r>
            <a:r>
              <a:rPr lang="de-CH" sz="1800" b="0" dirty="0"/>
              <a:t> wird dieses Projekt bis zur Hard weiterplanen. </a:t>
            </a:r>
          </a:p>
          <a:p>
            <a:endParaRPr lang="de-CH" sz="1800" b="0" dirty="0"/>
          </a:p>
          <a:p>
            <a:endParaRPr lang="de-DE" sz="1800" b="0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80B34E65-117C-D341-A555-3F97F9190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5884" y="4656933"/>
            <a:ext cx="4886061" cy="1738721"/>
          </a:xfrm>
        </p:spPr>
        <p:txBody>
          <a:bodyPr anchor="t">
            <a:normAutofit fontScale="92500"/>
          </a:bodyPr>
          <a:lstStyle/>
          <a:p>
            <a:r>
              <a:rPr lang="de-DE" sz="1800" dirty="0"/>
              <a:t>2020: </a:t>
            </a:r>
            <a:r>
              <a:rPr lang="de-CH" sz="1800" b="0" dirty="0"/>
              <a:t>Bei der Veloverbindung von </a:t>
            </a:r>
            <a:r>
              <a:rPr lang="de-CH" sz="1800" b="0" dirty="0" err="1"/>
              <a:t>Töss</a:t>
            </a:r>
            <a:r>
              <a:rPr lang="de-CH" sz="1800" b="0" dirty="0"/>
              <a:t> durchs Schlosstal nach </a:t>
            </a:r>
            <a:r>
              <a:rPr lang="de-CH" sz="1800" b="0" dirty="0" err="1"/>
              <a:t>Wülflingen</a:t>
            </a:r>
            <a:r>
              <a:rPr lang="de-CH" sz="1800" b="0" dirty="0"/>
              <a:t> hat sich gar nichts getan. Aus Gründen der Verkehrssicherheit wurde der Vorschlag der AGNE von der Stadt nicht weiterverfolgt.</a:t>
            </a:r>
            <a:endParaRPr lang="de-DE" sz="1800" b="0" dirty="0"/>
          </a:p>
        </p:txBody>
      </p:sp>
      <p:pic>
        <p:nvPicPr>
          <p:cNvPr id="7" name="Bild 11">
            <a:extLst>
              <a:ext uri="{FF2B5EF4-FFF2-40B4-BE49-F238E27FC236}">
                <a16:creationId xmlns:a16="http://schemas.microsoft.com/office/drawing/2014/main" id="{A1069C7B-4D5F-2544-B203-4BE077B6FCE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580" y="961594"/>
            <a:ext cx="4886060" cy="36870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 descr="Ein Bild, das Szene, Straße, draußen, Seite enthält.&#10;&#10;Automatisch generierte Beschreibung">
            <a:extLst>
              <a:ext uri="{FF2B5EF4-FFF2-40B4-BE49-F238E27FC236}">
                <a16:creationId xmlns:a16="http://schemas.microsoft.com/office/drawing/2014/main" id="{D7CF4522-BACD-E24E-874C-6768D0217EA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51" t="5639" r="14214" b="208"/>
          <a:stretch/>
        </p:blipFill>
        <p:spPr>
          <a:xfrm>
            <a:off x="6324042" y="969897"/>
            <a:ext cx="4849743" cy="3687036"/>
          </a:xfrm>
          <a:prstGeom prst="rect">
            <a:avLst/>
          </a:prstGeom>
        </p:spPr>
      </p:pic>
      <p:pic>
        <p:nvPicPr>
          <p:cNvPr id="15" name="Grafik 14" descr="Schließen">
            <a:extLst>
              <a:ext uri="{FF2B5EF4-FFF2-40B4-BE49-F238E27FC236}">
                <a16:creationId xmlns:a16="http://schemas.microsoft.com/office/drawing/2014/main" id="{1F5E65BB-6295-8E45-843B-60E6D65AFC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30575" y="583882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500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504</Words>
  <Application>Microsoft Macintosh PowerPoint</Application>
  <PresentationFormat>Breitbild</PresentationFormat>
  <Paragraphs>27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</vt:lpstr>
      <vt:lpstr>Fuss- und Radweg entlang der Töss</vt:lpstr>
      <vt:lpstr>1. Dammweg beim Qbus-Wohnbau</vt:lpstr>
      <vt:lpstr>2. Kreuzung bei Schwimmbad Töss</vt:lpstr>
      <vt:lpstr>3. Linksufriger Weg zwischen Lidl und Zürcherstrasse</vt:lpstr>
      <vt:lpstr>4. Unterführung vor Café Lienhard</vt:lpstr>
      <vt:lpstr>5. Veloquerung bei der Busendstation Töss</vt:lpstr>
      <vt:lpstr>6. Brückli über Töss-Kanal</vt:lpstr>
      <vt:lpstr>7. Rechtsufriger Tössweg entlang Technik-Fachschule (STF)</vt:lpstr>
      <vt:lpstr>8. Veloweg im Schlosstal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Fuss- und Radweg entlang der Töss</dc:title>
  <dc:creator>Rainer Zah</dc:creator>
  <cp:lastModifiedBy>Rainer Zah</cp:lastModifiedBy>
  <cp:revision>8</cp:revision>
  <dcterms:created xsi:type="dcterms:W3CDTF">2020-11-01T21:17:42Z</dcterms:created>
  <dcterms:modified xsi:type="dcterms:W3CDTF">2020-11-01T22:26:18Z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573921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